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ts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417" r:id="rId16"/>
  </p:sldIdLst>
  <p:sldSz cx="12192000" cy="6858000"/>
  <p:notesSz cx="6858000" cy="9144000"/>
  <p:embeddedFontLst>
    <p:embeddedFont>
      <p:font typeface="Helvetica" pitchFamily="2" charset="0"/>
      <p:regular r:id="rId17"/>
      <p:bold r:id="rId18"/>
      <p:italic r:id="rId19"/>
      <p:boldItalic r:id="rId20"/>
    </p:embeddedFont>
    <p:embeddedFont>
      <p:font typeface="ＭＳ Ｐゴシック" pitchFamily="34" charset="-128"/>
      <p:regular r:id="rId21"/>
    </p:embeddedFont>
    <p:embeddedFont>
      <p:font typeface="Arial Black" pitchFamily="34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>
        <p:scale>
          <a:sx n="73" d="100"/>
          <a:sy n="73" d="100"/>
        </p:scale>
        <p:origin x="-1440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68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98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xmlns="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.ts"/><Relationship Id="rId3" Type="http://schemas.openxmlformats.org/officeDocument/2006/relationships/video" Target="../media/media3.ts"/><Relationship Id="rId7" Type="http://schemas.openxmlformats.org/officeDocument/2006/relationships/image" Target="../media/image22.png"/><Relationship Id="rId2" Type="http://schemas.openxmlformats.org/officeDocument/2006/relationships/video" Target="../media/media2.ts"/><Relationship Id="rId1" Type="http://schemas.openxmlformats.org/officeDocument/2006/relationships/video" Target="../media/media1.ts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media" Target="../media/media1.ts"/><Relationship Id="rId10" Type="http://schemas.microsoft.com/office/2007/relationships/media" Target="../media/media3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6.ts"/><Relationship Id="rId7" Type="http://schemas.microsoft.com/office/2007/relationships/media" Target="../media/media5.ts"/><Relationship Id="rId2" Type="http://schemas.openxmlformats.org/officeDocument/2006/relationships/video" Target="../media/media5.ts"/><Relationship Id="rId1" Type="http://schemas.openxmlformats.org/officeDocument/2006/relationships/video" Target="../media/media4.ts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media" Target="../media/media4.ts"/><Relationship Id="rId10" Type="http://schemas.microsoft.com/office/2007/relationships/media" Target="../media/media6.ts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microsoft.com/office/2007/relationships/media" Target="../media/media8.ts"/><Relationship Id="rId2" Type="http://schemas.openxmlformats.org/officeDocument/2006/relationships/video" Target="../media/media8.ts"/><Relationship Id="rId1" Type="http://schemas.openxmlformats.org/officeDocument/2006/relationships/video" Target="../media/media7.ts"/><Relationship Id="rId6" Type="http://schemas.openxmlformats.org/officeDocument/2006/relationships/image" Target="../media/image32.png"/><Relationship Id="rId5" Type="http://schemas.microsoft.com/office/2007/relationships/media" Target="../media/media7.ts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microsoft.com/office/2007/relationships/media" Target="../media/media10.ts"/><Relationship Id="rId2" Type="http://schemas.openxmlformats.org/officeDocument/2006/relationships/video" Target="../media/media10.ts"/><Relationship Id="rId1" Type="http://schemas.openxmlformats.org/officeDocument/2006/relationships/video" Target="../media/media9.ts"/><Relationship Id="rId6" Type="http://schemas.openxmlformats.org/officeDocument/2006/relationships/image" Target="../media/image34.png"/><Relationship Id="rId5" Type="http://schemas.microsoft.com/office/2007/relationships/media" Target="../media/media9.ts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416" y="5168048"/>
            <a:ext cx="10135340" cy="767637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Helvetica" pitchFamily="2" charset="0"/>
              </a:rPr>
              <a:t>Уровень 1 - Кондиции </a:t>
            </a:r>
            <a:r>
              <a:rPr lang="ru-RU" b="1" dirty="0">
                <a:latin typeface="Helvetica" pitchFamily="2" charset="0"/>
              </a:rPr>
              <a:t>в регби: Взрослые </a:t>
            </a:r>
            <a:endParaRPr lang="en-IE" b="1" dirty="0">
              <a:latin typeface="Helvetica" pitchFamily="2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2A0742-0370-47B0-9598-F0A723D18756}"/>
              </a:ext>
            </a:extLst>
          </p:cNvPr>
          <p:cNvSpPr txBox="1"/>
          <p:nvPr/>
        </p:nvSpPr>
        <p:spPr>
          <a:xfrm>
            <a:off x="10677378" y="6389416"/>
            <a:ext cx="140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</a:t>
            </a:r>
            <a:r>
              <a:rPr lang="ru-RU" dirty="0" smtClean="0"/>
              <a:t>А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27370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796221" y="3474720"/>
            <a:ext cx="4533424" cy="27431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 dirty="0" smtClean="0">
                <a:latin typeface="Helvetica" pitchFamily="2" charset="0"/>
              </a:rPr>
              <a:t>Стоя </a:t>
            </a:r>
            <a:r>
              <a:rPr lang="ru-RU" sz="2600" dirty="0">
                <a:latin typeface="Helvetica" pitchFamily="2" charset="0"/>
              </a:rPr>
              <a:t>лицом к </a:t>
            </a:r>
            <a:r>
              <a:rPr lang="ru-RU" sz="2600" dirty="0" smtClean="0">
                <a:latin typeface="Helvetica" pitchFamily="2" charset="0"/>
              </a:rPr>
              <a:t>игроку, смотрим на</a:t>
            </a:r>
            <a:r>
              <a:rPr lang="ru-RU" sz="2600" dirty="0">
                <a:latin typeface="Helvetica" pitchFamily="2" charset="0"/>
              </a:rPr>
              <a:t>:</a:t>
            </a:r>
            <a:endParaRPr lang="en-IE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>
                <a:latin typeface="Helvetica" pitchFamily="2" charset="0"/>
              </a:rPr>
              <a:t>Стопы</a:t>
            </a:r>
            <a:endParaRPr lang="en-IE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>
                <a:latin typeface="Helvetica" pitchFamily="2" charset="0"/>
              </a:rPr>
              <a:t>Колени</a:t>
            </a:r>
            <a:endParaRPr lang="en-IE" sz="2600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ru-RU" sz="2600" dirty="0" smtClean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B70AF48-D1B3-4EB6-A4E6-B4D1D110F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Тест </a:t>
            </a:r>
            <a:r>
              <a:rPr lang="ru-RU" b="1" dirty="0" smtClean="0">
                <a:latin typeface="Helvetica" pitchFamily="2" charset="0"/>
              </a:rPr>
              <a:t>«Приседание </a:t>
            </a:r>
            <a:r>
              <a:rPr lang="ru-RU" b="1" dirty="0">
                <a:latin typeface="Helvetica" pitchFamily="2" charset="0"/>
              </a:rPr>
              <a:t>с палкой над </a:t>
            </a:r>
            <a:r>
              <a:rPr lang="ru-RU" b="1" dirty="0" smtClean="0">
                <a:latin typeface="Helvetica" pitchFamily="2" charset="0"/>
              </a:rPr>
              <a:t>головой»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1189" y="1630201"/>
            <a:ext cx="10641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dirty="0" smtClean="0">
                <a:solidFill>
                  <a:srgbClr val="000000"/>
                </a:solidFill>
                <a:latin typeface="Helvetica" pitchFamily="2" charset="0"/>
              </a:rPr>
              <a:t>Части тела, за которыми следует наблюдать во время приседаний с палкой над головой, ограничены ключевыми суставами тела.</a:t>
            </a:r>
            <a:endParaRPr lang="en-GB" sz="28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7591" y="3416853"/>
            <a:ext cx="45284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dirty="0" smtClean="0">
                <a:solidFill>
                  <a:srgbClr val="000000"/>
                </a:solidFill>
                <a:latin typeface="Helvetica" pitchFamily="2" charset="0"/>
              </a:rPr>
              <a:t>Стоя сбоку от игрока, смотрим на:</a:t>
            </a:r>
            <a:endParaRPr lang="en-IE" sz="2600" dirty="0" smtClean="0">
              <a:solidFill>
                <a:srgbClr val="000000"/>
              </a:solidFill>
              <a:latin typeface="Helvetica" pitchFamily="2" charset="0"/>
            </a:endParaRP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0000"/>
                </a:solidFill>
                <a:latin typeface="Helvetica" pitchFamily="2" charset="0"/>
              </a:rPr>
              <a:t>Руки</a:t>
            </a:r>
            <a:endParaRPr lang="en-IE" sz="2600" dirty="0" smtClean="0">
              <a:solidFill>
                <a:srgbClr val="000000"/>
              </a:solidFill>
              <a:latin typeface="Helvetica" pitchFamily="2" charset="0"/>
            </a:endParaRP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0000"/>
                </a:solidFill>
                <a:latin typeface="Helvetica" pitchFamily="2" charset="0"/>
              </a:rPr>
              <a:t>Корпус </a:t>
            </a:r>
            <a:endParaRPr lang="en-IE" sz="2600" dirty="0" smtClean="0">
              <a:solidFill>
                <a:srgbClr val="000000"/>
              </a:solidFill>
              <a:latin typeface="Helvetica" pitchFamily="2" charset="0"/>
            </a:endParaRP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0000"/>
                </a:solidFill>
                <a:latin typeface="Helvetica" pitchFamily="2" charset="0"/>
              </a:rPr>
              <a:t>Таз/бедро</a:t>
            </a:r>
            <a:endParaRPr lang="en-IE" sz="2600" dirty="0" smtClean="0">
              <a:solidFill>
                <a:srgbClr val="000000"/>
              </a:solidFill>
              <a:latin typeface="Helvetica" pitchFamily="2" charset="0"/>
            </a:endParaRP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rgbClr val="000000"/>
                </a:solidFill>
                <a:latin typeface="Helvetica" pitchFamily="2" charset="0"/>
              </a:rPr>
              <a:t>Стопы </a:t>
            </a:r>
            <a:endParaRPr lang="en-IE" sz="26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36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Общие ошибки в движении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20" name="Media2-converted">
            <a:hlinkClick r:id="" action="ppaction://media"/>
            <a:extLst>
              <a:ext uri="{FF2B5EF4-FFF2-40B4-BE49-F238E27FC236}">
                <a16:creationId xmlns:a16="http://schemas.microsoft.com/office/drawing/2014/main" xmlns="" id="{6897ECDC-F869-4717-9D4C-7E4AF9954249}"/>
              </a:ext>
            </a:extLst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0886" y="1962755"/>
            <a:ext cx="3751384" cy="211015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EAD5C-23B6-4587-97B7-D377EF93874C}"/>
              </a:ext>
            </a:extLst>
          </p:cNvPr>
          <p:cNvSpPr txBox="1"/>
          <p:nvPr/>
        </p:nvSpPr>
        <p:spPr>
          <a:xfrm>
            <a:off x="326571" y="4686538"/>
            <a:ext cx="3749040" cy="36174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Падение рук вперед </a:t>
            </a:r>
            <a:r>
              <a:rPr lang="en-IE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35A794-79DF-43A7-AD0D-62FD502C5D2D}"/>
              </a:ext>
            </a:extLst>
          </p:cNvPr>
          <p:cNvSpPr txBox="1"/>
          <p:nvPr/>
        </p:nvSpPr>
        <p:spPr>
          <a:xfrm>
            <a:off x="4297681" y="4686537"/>
            <a:ext cx="3734590" cy="70982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Стопы разворачиваются наружу</a:t>
            </a:r>
            <a:endParaRPr lang="en-IE" sz="2200" dirty="0">
              <a:solidFill>
                <a:prstClr val="black"/>
              </a:solidFill>
              <a:latin typeface="Helvetica" pitchFamily="2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52A374-B53F-4CE5-87DD-8FEC2389101E}"/>
              </a:ext>
            </a:extLst>
          </p:cNvPr>
          <p:cNvSpPr txBox="1"/>
          <p:nvPr/>
        </p:nvSpPr>
        <p:spPr>
          <a:xfrm>
            <a:off x="8348088" y="4686538"/>
            <a:ext cx="3843911" cy="72348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Недостаточно </a:t>
            </a: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глубины седа</a:t>
            </a:r>
            <a:r>
              <a:rPr lang="en-IE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BE636C6-A0F7-44AD-912F-20FF46B4B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9" name="Media1-converted">
            <a:hlinkClick r:id="" action="ppaction://media"/>
            <a:extLst>
              <a:ext uri="{FF2B5EF4-FFF2-40B4-BE49-F238E27FC236}">
                <a16:creationId xmlns:a16="http://schemas.microsoft.com/office/drawing/2014/main" xmlns="" id="{B0C7D433-F942-4743-9A2A-5C3622E30A5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36371" y="1962755"/>
            <a:ext cx="3751384" cy="2110154"/>
          </a:xfrm>
        </p:spPr>
      </p:pic>
      <p:pic>
        <p:nvPicPr>
          <p:cNvPr id="21" name="Media3-converted">
            <a:hlinkClick r:id="" action="ppaction://media"/>
            <a:extLst>
              <a:ext uri="{FF2B5EF4-FFF2-40B4-BE49-F238E27FC236}">
                <a16:creationId xmlns:a16="http://schemas.microsoft.com/office/drawing/2014/main" xmlns="" id="{69281E92-CC1A-4E84-ADC3-00F1F350DC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48089" y="1962755"/>
            <a:ext cx="3751384" cy="21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7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4-converted">
            <a:hlinkClick r:id="" action="ppaction://media"/>
            <a:extLst>
              <a:ext uri="{FF2B5EF4-FFF2-40B4-BE49-F238E27FC236}">
                <a16:creationId xmlns:a16="http://schemas.microsoft.com/office/drawing/2014/main" xmlns="" id="{61CA38D2-7B6D-45CA-8465-3DE55476F878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1884793"/>
            <a:ext cx="3907917" cy="2198203"/>
          </a:xfrm>
        </p:spPr>
      </p:pic>
      <p:pic>
        <p:nvPicPr>
          <p:cNvPr id="4" name="Media5-converted">
            <a:hlinkClick r:id="" action="ppaction://media"/>
            <a:extLst>
              <a:ext uri="{FF2B5EF4-FFF2-40B4-BE49-F238E27FC236}">
                <a16:creationId xmlns:a16="http://schemas.microsoft.com/office/drawing/2014/main" xmlns="" id="{C38ACBAD-536E-4EF0-A07E-8216788DFE7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142047" y="1884793"/>
            <a:ext cx="3907911" cy="2198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  <a:latin typeface="Helvetica" pitchFamily="2" charset="0"/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EAD5C-23B6-4587-97B7-D377EF93874C}"/>
              </a:ext>
            </a:extLst>
          </p:cNvPr>
          <p:cNvSpPr txBox="1"/>
          <p:nvPr/>
        </p:nvSpPr>
        <p:spPr>
          <a:xfrm>
            <a:off x="-1" y="4698607"/>
            <a:ext cx="3918857" cy="36174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Корпус наклоняется вперед </a:t>
            </a:r>
            <a:r>
              <a:rPr lang="en-IE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52A374-B53F-4CE5-87DD-8FEC2389101E}"/>
              </a:ext>
            </a:extLst>
          </p:cNvPr>
          <p:cNvSpPr txBox="1"/>
          <p:nvPr/>
        </p:nvSpPr>
        <p:spPr>
          <a:xfrm>
            <a:off x="4153988" y="4698606"/>
            <a:ext cx="3931919" cy="36174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Колени сваливаются внутрь   </a:t>
            </a:r>
            <a:r>
              <a:rPr lang="en-IE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D60CD3-9CDB-40EA-A9C4-CFBCCD410E23}"/>
              </a:ext>
            </a:extLst>
          </p:cNvPr>
          <p:cNvSpPr txBox="1"/>
          <p:nvPr/>
        </p:nvSpPr>
        <p:spPr>
          <a:xfrm>
            <a:off x="8284085" y="4703628"/>
            <a:ext cx="3907910" cy="36576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Пятки поднимаются </a:t>
            </a:r>
            <a:r>
              <a:rPr lang="en-IE" sz="22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6E024F0-6369-4CC5-AE68-6E1896A5B4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1" name="Media6-converted">
            <a:hlinkClick r:id="" action="ppaction://media"/>
            <a:extLst>
              <a:ext uri="{FF2B5EF4-FFF2-40B4-BE49-F238E27FC236}">
                <a16:creationId xmlns:a16="http://schemas.microsoft.com/office/drawing/2014/main" xmlns="" id="{425AF877-832D-42BC-BFD7-898B3656AA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284085" y="1868035"/>
            <a:ext cx="3907911" cy="21982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Общие ошибки в движении</a:t>
            </a:r>
            <a:endParaRPr 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96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Helvetica" pitchFamily="2" charset="0"/>
              </a:rPr>
              <a:t>Последующие тесты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352697" y="1490065"/>
            <a:ext cx="11469189" cy="8743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Если при выполнении приседаний с </a:t>
            </a:r>
            <a:r>
              <a:rPr lang="ru-RU" sz="2000" dirty="0" smtClean="0"/>
              <a:t>палкой над </a:t>
            </a:r>
            <a:r>
              <a:rPr lang="ru-RU" sz="2000" dirty="0"/>
              <a:t>головой возникают проблемы с движением</a:t>
            </a:r>
            <a:r>
              <a:rPr lang="ru-RU" sz="2000" dirty="0" smtClean="0"/>
              <a:t>, попробуйте </a:t>
            </a:r>
            <a:r>
              <a:rPr lang="ru-RU" sz="2000" dirty="0"/>
              <a:t>выполнить следующие тесты, чтобы попытаться определить </a:t>
            </a:r>
            <a:r>
              <a:rPr lang="ru-RU" sz="2000" dirty="0" smtClean="0"/>
              <a:t>проблему: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05B17B-FBB4-453C-9B8F-27F42EA1F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BBAC72-8DD1-4BAE-ACC1-29F683D12496}"/>
              </a:ext>
            </a:extLst>
          </p:cNvPr>
          <p:cNvGrpSpPr/>
          <p:nvPr/>
        </p:nvGrpSpPr>
        <p:grpSpPr>
          <a:xfrm>
            <a:off x="757647" y="5328612"/>
            <a:ext cx="5094512" cy="1306104"/>
            <a:chOff x="635076" y="5108102"/>
            <a:chExt cx="5391359" cy="89077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732CECF-F673-44A1-9F2F-7F7F96DAA9A5}"/>
                </a:ext>
              </a:extLst>
            </p:cNvPr>
            <p:cNvSpPr txBox="1"/>
            <p:nvPr/>
          </p:nvSpPr>
          <p:spPr>
            <a:xfrm>
              <a:off x="800963" y="5317839"/>
              <a:ext cx="5225472" cy="681037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67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Если получается выполнить </a:t>
              </a:r>
              <a:r>
                <a:rPr lang="ru-RU" sz="1867" dirty="0" smtClea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это движение</a:t>
              </a:r>
              <a:r>
                <a:rPr lang="ru-RU" sz="1867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, проблема в верхней части тела </a:t>
              </a:r>
              <a:endParaRPr lang="en-IE" sz="1867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CF4BC8B-B32C-4A7F-8A44-72124394AEF4}"/>
                </a:ext>
              </a:extLst>
            </p:cNvPr>
            <p:cNvSpPr txBox="1"/>
            <p:nvPr/>
          </p:nvSpPr>
          <p:spPr>
            <a:xfrm>
              <a:off x="635076" y="5108102"/>
              <a:ext cx="5265334" cy="25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Приседание с руками за головой</a:t>
              </a:r>
              <a:endParaRPr lang="en-IE" b="1" u="sng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Media7-converted">
            <a:hlinkClick r:id="" action="ppaction://media"/>
            <a:extLst>
              <a:ext uri="{FF2B5EF4-FFF2-40B4-BE49-F238E27FC236}">
                <a16:creationId xmlns:a16="http://schemas.microsoft.com/office/drawing/2014/main" xmlns="" id="{16EF8D9D-CEA6-4E52-B677-654751D834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19138" y="2416121"/>
            <a:ext cx="4617988" cy="2597619"/>
          </a:xfrm>
          <a:prstGeom prst="rect">
            <a:avLst/>
          </a:prstGeom>
        </p:spPr>
      </p:pic>
      <p:pic>
        <p:nvPicPr>
          <p:cNvPr id="5" name="Media8-converted">
            <a:hlinkClick r:id="" action="ppaction://media"/>
            <a:extLst>
              <a:ext uri="{FF2B5EF4-FFF2-40B4-BE49-F238E27FC236}">
                <a16:creationId xmlns:a16="http://schemas.microsoft.com/office/drawing/2014/main" xmlns="" id="{AE25B2F4-4C9B-4AF5-A441-A98BB4CC2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84833" y="2399476"/>
            <a:ext cx="4617989" cy="2597619"/>
          </a:xfrm>
          <a:prstGeom prst="rect">
            <a:avLst/>
          </a:prstGeom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C2BBAC72-8DD1-4BAE-ACC1-29F683D12496}"/>
              </a:ext>
            </a:extLst>
          </p:cNvPr>
          <p:cNvGrpSpPr/>
          <p:nvPr/>
        </p:nvGrpSpPr>
        <p:grpSpPr>
          <a:xfrm>
            <a:off x="6146569" y="5328612"/>
            <a:ext cx="5094513" cy="1306104"/>
            <a:chOff x="635075" y="5108102"/>
            <a:chExt cx="5391360" cy="8907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732CECF-F673-44A1-9F2F-7F7F96DAA9A5}"/>
                </a:ext>
              </a:extLst>
            </p:cNvPr>
            <p:cNvSpPr txBox="1"/>
            <p:nvPr/>
          </p:nvSpPr>
          <p:spPr>
            <a:xfrm>
              <a:off x="635075" y="5317839"/>
              <a:ext cx="5391360" cy="681037"/>
            </a:xfrm>
            <a:prstGeom prst="rect">
              <a:avLst/>
            </a:prstGeom>
          </p:spPr>
          <p:txBody>
            <a:bodyPr vert="horz" wrap="square" lIns="121920" tIns="60960" rIns="121920" bIns="60960" rtlCol="0" anchor="ctr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867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Если получается выполнить </a:t>
              </a:r>
              <a:r>
                <a:rPr lang="ru-RU" sz="1867" dirty="0" smtClea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это движение</a:t>
              </a:r>
              <a:r>
                <a:rPr lang="ru-RU" sz="1867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, проблема в </a:t>
              </a:r>
              <a:r>
                <a:rPr lang="ru-RU" sz="1867" dirty="0" smtClea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нижней </a:t>
              </a:r>
              <a:r>
                <a:rPr lang="ru-RU" sz="1867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части тела </a:t>
              </a:r>
              <a:endParaRPr lang="en-IE" sz="1867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CF4BC8B-B32C-4A7F-8A44-72124394AEF4}"/>
                </a:ext>
              </a:extLst>
            </p:cNvPr>
            <p:cNvSpPr txBox="1"/>
            <p:nvPr/>
          </p:nvSpPr>
          <p:spPr>
            <a:xfrm>
              <a:off x="635076" y="5108102"/>
              <a:ext cx="5265334" cy="25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Приседание с </a:t>
              </a:r>
              <a:r>
                <a:rPr lang="ru-RU" b="1" u="sng" dirty="0" smtClea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поднятыми пятками</a:t>
              </a:r>
              <a:endParaRPr lang="en-IE" b="1" u="sng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202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Helvetica" pitchFamily="2" charset="0"/>
              </a:rPr>
              <a:t>Последующие тесты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95944" y="1569033"/>
            <a:ext cx="5969724" cy="10361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Helvetica" pitchFamily="2" charset="0"/>
              </a:rPr>
              <a:t>Если проблемы в движении вызваны </a:t>
            </a:r>
            <a:r>
              <a:rPr lang="ru-RU" sz="1600" dirty="0" smtClean="0">
                <a:latin typeface="Helvetica" pitchFamily="2" charset="0"/>
              </a:rPr>
              <a:t>верхней частью </a:t>
            </a:r>
            <a:r>
              <a:rPr lang="ru-RU" sz="1600" dirty="0">
                <a:latin typeface="Helvetica" pitchFamily="2" charset="0"/>
              </a:rPr>
              <a:t>тела, попробуйте </a:t>
            </a:r>
            <a:r>
              <a:rPr lang="ru-RU" sz="1600" dirty="0" smtClean="0">
                <a:latin typeface="Helvetica" pitchFamily="2" charset="0"/>
              </a:rPr>
              <a:t>проверить широчайшие </a:t>
            </a:r>
            <a:r>
              <a:rPr lang="ru-RU" sz="1600" dirty="0">
                <a:latin typeface="Helvetica" pitchFamily="2" charset="0"/>
              </a:rPr>
              <a:t>мышцы, возможно их жесткость </a:t>
            </a:r>
            <a:r>
              <a:rPr lang="ru-RU" sz="1600" dirty="0" smtClean="0">
                <a:latin typeface="Helvetica" pitchFamily="2" charset="0"/>
              </a:rPr>
              <a:t>является причиной </a:t>
            </a:r>
            <a:r>
              <a:rPr lang="ru-RU" sz="1600" dirty="0">
                <a:latin typeface="Helvetica" pitchFamily="2" charset="0"/>
              </a:rPr>
              <a:t>этой проблемы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3334DC-1291-466F-BD40-0EEE0B27CDB4}"/>
              </a:ext>
            </a:extLst>
          </p:cNvPr>
          <p:cNvSpPr txBox="1"/>
          <p:nvPr/>
        </p:nvSpPr>
        <p:spPr>
          <a:xfrm>
            <a:off x="6114632" y="1473016"/>
            <a:ext cx="5707253" cy="103505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marL="285750" indent="-285750" defTabSz="609585" fontAlgn="base"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Если проблемы в движении вызваны </a:t>
            </a:r>
            <a:r>
              <a:rPr lang="ru-RU" sz="1600" dirty="0" smtClean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нижней частью </a:t>
            </a:r>
            <a:r>
              <a:rPr lang="ru-RU" sz="16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тела, попробуйте проверить </a:t>
            </a:r>
            <a:r>
              <a:rPr lang="ru-RU" sz="1600" dirty="0" smtClean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диапазон движения </a:t>
            </a:r>
            <a:r>
              <a:rPr lang="ru-RU" sz="16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голеностопного сустава, он </a:t>
            </a:r>
            <a:r>
              <a:rPr lang="ru-RU" sz="1600" dirty="0" smtClean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может быть </a:t>
            </a:r>
            <a:r>
              <a:rPr lang="ru-RU" sz="1600" dirty="0">
                <a:solidFill>
                  <a:prstClr val="black"/>
                </a:solidFill>
                <a:latin typeface="Helvetica" pitchFamily="2" charset="0"/>
                <a:ea typeface="ＭＳ Ｐゴシック" charset="0"/>
                <a:cs typeface="Arial" panose="020B0604020202020204" pitchFamily="34" charset="0"/>
              </a:rPr>
              <a:t>ограничен</a:t>
            </a:r>
            <a:endParaRPr lang="en-IE" sz="1600" dirty="0">
              <a:solidFill>
                <a:prstClr val="black"/>
              </a:solidFill>
              <a:latin typeface="Helvetica" pitchFamily="2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B258367-2CDA-45FB-BFD2-AA0ADE2A2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2" name="Media11-converted">
            <a:hlinkClick r:id="" action="ppaction://media"/>
            <a:extLst>
              <a:ext uri="{FF2B5EF4-FFF2-40B4-BE49-F238E27FC236}">
                <a16:creationId xmlns:a16="http://schemas.microsoft.com/office/drawing/2014/main" xmlns="" id="{E092513D-62A7-4E9B-9A80-A2E7C8A5D4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308" y="2546643"/>
            <a:ext cx="5209508" cy="2930348"/>
          </a:xfrm>
          <a:prstGeom prst="rect">
            <a:avLst/>
          </a:prstGeom>
        </p:spPr>
      </p:pic>
      <p:pic>
        <p:nvPicPr>
          <p:cNvPr id="13" name="Media12-converted">
            <a:hlinkClick r:id="" action="ppaction://media"/>
            <a:extLst>
              <a:ext uri="{FF2B5EF4-FFF2-40B4-BE49-F238E27FC236}">
                <a16:creationId xmlns:a16="http://schemas.microsoft.com/office/drawing/2014/main" xmlns="" id="{12E33402-E4FD-40EB-A9A4-C8AA3646C8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14306" y="2546644"/>
            <a:ext cx="5209506" cy="29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8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7C8444-FDD9-43C3-9CEC-9A6EA93F834C}"/>
              </a:ext>
            </a:extLst>
          </p:cNvPr>
          <p:cNvSpPr txBox="1"/>
          <p:nvPr/>
        </p:nvSpPr>
        <p:spPr>
          <a:xfrm>
            <a:off x="9606873" y="6425967"/>
            <a:ext cx="258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</a:t>
            </a:r>
            <a:r>
              <a:rPr lang="en-IE" dirty="0" smtClean="0"/>
              <a:t> </a:t>
            </a:r>
            <a:r>
              <a:rPr lang="en-IE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xmlns="" val="169658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Helvetica" pitchFamily="2" charset="0"/>
              </a:rPr>
              <a:t>Растопим лед</a:t>
            </a:r>
            <a:r>
              <a:rPr lang="en-US" b="1" dirty="0" smtClean="0">
                <a:latin typeface="Helvetica" pitchFamily="2" charset="0"/>
              </a:rPr>
              <a:t>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371202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Helvetica" pitchFamily="2" charset="0"/>
              </a:rPr>
              <a:t>Представьтесь и поделитесь информацией:</a:t>
            </a:r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pPr marL="838190" lvl="1" indent="-380990"/>
            <a:r>
              <a:rPr lang="ru-RU" dirty="0" smtClean="0">
                <a:latin typeface="Helvetica" pitchFamily="2" charset="0"/>
              </a:rPr>
              <a:t>Ваше имя</a:t>
            </a:r>
            <a:r>
              <a:rPr lang="en-US" dirty="0" smtClean="0">
                <a:latin typeface="Helvetica" pitchFamily="2" charset="0"/>
              </a:rPr>
              <a:t> </a:t>
            </a: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838190" lvl="1" indent="-380990"/>
            <a:r>
              <a:rPr lang="ru-RU" dirty="0" smtClean="0">
                <a:latin typeface="Helvetica" pitchFamily="2" charset="0"/>
              </a:rPr>
              <a:t>Кто ваш тренер</a:t>
            </a: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838190" lvl="1" indent="-380990"/>
            <a:r>
              <a:rPr lang="ru-RU" dirty="0" smtClean="0">
                <a:latin typeface="Helvetica" pitchFamily="2" charset="0"/>
              </a:rPr>
              <a:t>Ваши</a:t>
            </a:r>
            <a:r>
              <a:rPr lang="en-US" dirty="0" smtClean="0">
                <a:latin typeface="Helvetica" pitchFamily="2" charset="0"/>
              </a:rPr>
              <a:t> </a:t>
            </a:r>
            <a:r>
              <a:rPr lang="ru-RU" dirty="0" smtClean="0">
                <a:latin typeface="Helvetica" pitchFamily="2" charset="0"/>
              </a:rPr>
              <a:t>надежды и опасения по поводу курса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F15D8B3-B3A7-4D4B-BC41-AD4FC6A94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58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Helvetica" pitchFamily="2" charset="0"/>
              </a:rPr>
              <a:t>Цели и конечные результаты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632857"/>
            <a:ext cx="10199915" cy="454410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100" b="1" u="sng" dirty="0">
                <a:latin typeface="Helvetica" pitchFamily="2" charset="0"/>
              </a:rPr>
              <a:t>Цель</a:t>
            </a:r>
            <a:endParaRPr lang="en-US" sz="3100" b="1" u="sng" dirty="0">
              <a:latin typeface="Helvetica" pitchFamily="2" charset="0"/>
            </a:endParaRPr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100" dirty="0">
                <a:latin typeface="Helvetica" pitchFamily="2" charset="0"/>
              </a:rPr>
              <a:t>Цель этого курса </a:t>
            </a:r>
            <a:r>
              <a:rPr lang="ru-RU" sz="3100" dirty="0" smtClean="0">
                <a:latin typeface="Helvetica" pitchFamily="2" charset="0"/>
              </a:rPr>
              <a:t>- помочь </a:t>
            </a:r>
            <a:r>
              <a:rPr lang="ru-RU" sz="3100" dirty="0">
                <a:latin typeface="Helvetica" pitchFamily="2" charset="0"/>
              </a:rPr>
              <a:t>вам развить способность </a:t>
            </a:r>
            <a:r>
              <a:rPr lang="ru-RU" sz="3100" dirty="0" smtClean="0">
                <a:latin typeface="Helvetica" pitchFamily="2" charset="0"/>
              </a:rPr>
              <a:t>физически подготовить </a:t>
            </a:r>
            <a:r>
              <a:rPr lang="ru-RU" sz="3100" dirty="0">
                <a:latin typeface="Helvetica" pitchFamily="2" charset="0"/>
              </a:rPr>
              <a:t>взрослых игроков к игре в регби. </a:t>
            </a:r>
            <a:endParaRPr lang="en-US" sz="3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100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100" b="1" u="sng" dirty="0">
                <a:latin typeface="Helvetica" pitchFamily="2" charset="0"/>
              </a:rPr>
              <a:t>Конечные результаты</a:t>
            </a:r>
            <a:endParaRPr lang="en-US" sz="3100" b="1" u="sng" dirty="0"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100" dirty="0">
                <a:latin typeface="Helvetica" pitchFamily="2" charset="0"/>
              </a:rPr>
              <a:t>В конце этого курса вы должны быть </a:t>
            </a:r>
            <a:r>
              <a:rPr lang="ru-RU" sz="2100" dirty="0" smtClean="0">
                <a:latin typeface="Helvetica" pitchFamily="2" charset="0"/>
              </a:rPr>
              <a:t>способны: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Продемонстрировать и провести ряд функциональных </a:t>
            </a:r>
            <a:r>
              <a:rPr lang="ru-RU" sz="2100" dirty="0" smtClean="0">
                <a:latin typeface="Helvetica" pitchFamily="2" charset="0"/>
              </a:rPr>
              <a:t>тестов;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Интерпретировать результаты этих тестов и </a:t>
            </a:r>
            <a:r>
              <a:rPr lang="ru-RU" sz="2100" dirty="0" smtClean="0">
                <a:latin typeface="Helvetica" pitchFamily="2" charset="0"/>
              </a:rPr>
              <a:t>определить </a:t>
            </a:r>
            <a:r>
              <a:rPr lang="ru-RU" sz="2100" dirty="0">
                <a:latin typeface="Helvetica" pitchFamily="2" charset="0"/>
              </a:rPr>
              <a:t>возможные корректирующие </a:t>
            </a:r>
            <a:r>
              <a:rPr lang="ru-RU" sz="2100" dirty="0" smtClean="0">
                <a:latin typeface="Helvetica" pitchFamily="2" charset="0"/>
              </a:rPr>
              <a:t>упражнения;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Демонстрировать и обучать  основным упражнениям с </a:t>
            </a:r>
            <a:r>
              <a:rPr lang="ru-RU" sz="2100" dirty="0" smtClean="0">
                <a:latin typeface="Helvetica" pitchFamily="2" charset="0"/>
              </a:rPr>
              <a:t>отягощениями; 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Применять принципы перегрузки и прогрессии в тренировочной </a:t>
            </a:r>
            <a:r>
              <a:rPr lang="ru-RU" sz="2100" dirty="0" smtClean="0">
                <a:latin typeface="Helvetica" pitchFamily="2" charset="0"/>
              </a:rPr>
              <a:t>программе; 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Создавать и интегрировать в тренировки </a:t>
            </a:r>
            <a:r>
              <a:rPr lang="ru-RU" sz="2100" dirty="0" smtClean="0">
                <a:latin typeface="Helvetica" pitchFamily="2" charset="0"/>
              </a:rPr>
              <a:t>сессии, </a:t>
            </a:r>
            <a:r>
              <a:rPr lang="ru-RU" sz="2100" dirty="0">
                <a:latin typeface="Helvetica" pitchFamily="2" charset="0"/>
              </a:rPr>
              <a:t>направленные на развитие </a:t>
            </a:r>
            <a:r>
              <a:rPr lang="ru-RU" sz="2100" dirty="0" smtClean="0">
                <a:latin typeface="Helvetica" pitchFamily="2" charset="0"/>
              </a:rPr>
              <a:t>кондиций;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100" dirty="0">
                <a:latin typeface="Helvetica" pitchFamily="2" charset="0"/>
              </a:rPr>
              <a:t>Планировать </a:t>
            </a:r>
            <a:r>
              <a:rPr lang="ru-RU" sz="2100" dirty="0" smtClean="0">
                <a:latin typeface="Helvetica" pitchFamily="2" charset="0"/>
              </a:rPr>
              <a:t>4-недельный </a:t>
            </a:r>
            <a:r>
              <a:rPr lang="ru-RU" sz="2100" dirty="0">
                <a:latin typeface="Helvetica" pitchFamily="2" charset="0"/>
              </a:rPr>
              <a:t>тренировочный блок</a:t>
            </a:r>
            <a:r>
              <a:rPr lang="ru-RU" sz="2100" dirty="0" smtClean="0">
                <a:latin typeface="Helvetica" pitchFamily="2" charset="0"/>
              </a:rPr>
              <a:t>.</a:t>
            </a:r>
            <a:endParaRPr lang="en-US" sz="2100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 sz="1200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sz="12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745692A-7FF7-42D9-9F7C-DF0D398D3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22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Helvetica" pitchFamily="2" charset="0"/>
              </a:rPr>
              <a:t>Структура семинара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603556"/>
            <a:ext cx="7861663" cy="4351338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Функциональное тестирование</a:t>
            </a: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Общие кондиции</a:t>
            </a:r>
            <a:r>
              <a:rPr lang="en-US" dirty="0">
                <a:latin typeface="Helvetica" pitchFamily="2" charset="0"/>
              </a:rPr>
              <a:t> 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Интегрированные кондиции </a:t>
            </a: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dirty="0">
                <a:latin typeface="Helvetica" pitchFamily="2" charset="0"/>
              </a:rPr>
              <a:t>Управление тренировочным планом</a:t>
            </a:r>
            <a:r>
              <a:rPr lang="en-US" dirty="0">
                <a:latin typeface="Helvetica" pitchFamily="2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31DD797-39CF-446A-ACD4-54FDF3520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90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5532437"/>
            <a:ext cx="10515600" cy="1325563"/>
          </a:xfrm>
        </p:spPr>
        <p:txBody>
          <a:bodyPr/>
          <a:lstStyle/>
          <a:p>
            <a:r>
              <a:rPr lang="ru-RU" b="1" dirty="0">
                <a:latin typeface="Helvetica" pitchFamily="2" charset="0"/>
              </a:rPr>
              <a:t>Функциональное тестирование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68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Helvetica" pitchFamily="2" charset="0"/>
              </a:rPr>
              <a:t>Функциональное тестирование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8" y="1619794"/>
            <a:ext cx="10474235" cy="4963886"/>
          </a:xfrm>
        </p:spPr>
        <p:txBody>
          <a:bodyPr>
            <a:noAutofit/>
          </a:bodyPr>
          <a:lstStyle/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elvetica" pitchFamily="2" charset="0"/>
              </a:rPr>
              <a:t>Функциональное тестирование </a:t>
            </a:r>
            <a:r>
              <a:rPr lang="ru-RU" sz="2400" dirty="0" smtClean="0">
                <a:latin typeface="Helvetica" pitchFamily="2" charset="0"/>
              </a:rPr>
              <a:t>- эффективный метод наблюдения </a:t>
            </a:r>
            <a:r>
              <a:rPr lang="ru-RU" sz="2400" dirty="0">
                <a:latin typeface="Helvetica" pitchFamily="2" charset="0"/>
              </a:rPr>
              <a:t>за фундаментальными двигательными </a:t>
            </a:r>
            <a:r>
              <a:rPr lang="ru-RU" sz="2400" dirty="0" smtClean="0">
                <a:latin typeface="Helvetica" pitchFamily="2" charset="0"/>
              </a:rPr>
              <a:t>стереотипами (</a:t>
            </a:r>
            <a:r>
              <a:rPr lang="ru-RU" sz="2400" dirty="0">
                <a:latin typeface="Helvetica" pitchFamily="2" charset="0"/>
              </a:rPr>
              <a:t>паттернами) игрока и определение двигательного дисбаланса. </a:t>
            </a:r>
            <a:endParaRPr lang="en-GB" sz="24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" pitchFamily="2" charset="0"/>
              </a:rPr>
              <a:t>Тестирование - это </a:t>
            </a:r>
            <a:r>
              <a:rPr lang="ru-RU" sz="2400" dirty="0">
                <a:latin typeface="Helvetica" pitchFamily="2" charset="0"/>
              </a:rPr>
              <a:t>процесс оценки двигательного </a:t>
            </a:r>
            <a:r>
              <a:rPr lang="ru-RU" sz="2400" dirty="0" smtClean="0">
                <a:latin typeface="Helvetica" pitchFamily="2" charset="0"/>
              </a:rPr>
              <a:t>стереотипа, дающий </a:t>
            </a:r>
            <a:r>
              <a:rPr lang="ru-RU" sz="2400" dirty="0">
                <a:latin typeface="Helvetica" pitchFamily="2" charset="0"/>
              </a:rPr>
              <a:t>тренеру информацию о мобильности и стабильности в </a:t>
            </a:r>
            <a:r>
              <a:rPr lang="ru-RU" sz="2400" dirty="0" smtClean="0">
                <a:latin typeface="Helvetica" pitchFamily="2" charset="0"/>
              </a:rPr>
              <a:t>суставах, а также о мышечном дисбалансе </a:t>
            </a:r>
            <a:r>
              <a:rPr lang="ru-RU" sz="2400" dirty="0">
                <a:latin typeface="Helvetica" pitchFamily="2" charset="0"/>
              </a:rPr>
              <a:t>у </a:t>
            </a:r>
            <a:r>
              <a:rPr lang="ru-RU" sz="2400" dirty="0" smtClean="0">
                <a:latin typeface="Helvetica" pitchFamily="2" charset="0"/>
              </a:rPr>
              <a:t>игрока.</a:t>
            </a:r>
            <a:endParaRPr lang="ru-RU" sz="24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" pitchFamily="2" charset="0"/>
              </a:rPr>
              <a:t>Используя двигательный стереотип (паттерн) </a:t>
            </a:r>
            <a:r>
              <a:rPr lang="ru-RU" sz="2400" dirty="0" smtClean="0">
                <a:latin typeface="Helvetica" pitchFamily="2" charset="0"/>
              </a:rPr>
              <a:t>«</a:t>
            </a:r>
            <a:r>
              <a:rPr lang="ru-RU" sz="2400" dirty="0" smtClean="0">
                <a:latin typeface="Helvetica" pitchFamily="2" charset="0"/>
              </a:rPr>
              <a:t>Приседание </a:t>
            </a:r>
            <a:r>
              <a:rPr lang="ru-RU" sz="2400" dirty="0">
                <a:latin typeface="Helvetica" pitchFamily="2" charset="0"/>
              </a:rPr>
              <a:t>с палкой над </a:t>
            </a:r>
            <a:r>
              <a:rPr lang="ru-RU" sz="2400" dirty="0" smtClean="0">
                <a:latin typeface="Helvetica" pitchFamily="2" charset="0"/>
              </a:rPr>
              <a:t>головой», </a:t>
            </a:r>
            <a:r>
              <a:rPr lang="ru-RU" sz="2400" dirty="0">
                <a:latin typeface="Helvetica" pitchFamily="2" charset="0"/>
              </a:rPr>
              <a:t>мы </a:t>
            </a:r>
            <a:r>
              <a:rPr lang="ru-RU" sz="2400" dirty="0" smtClean="0">
                <a:latin typeface="Helvetica" pitchFamily="2" charset="0"/>
              </a:rPr>
              <a:t>можем </a:t>
            </a:r>
            <a:r>
              <a:rPr lang="ru-RU" sz="2400" dirty="0">
                <a:latin typeface="Helvetica" pitchFamily="2" charset="0"/>
              </a:rPr>
              <a:t>наблюдать и оценивать двигательные способности игрока. </a:t>
            </a:r>
            <a:endParaRPr lang="en-GB" sz="2400" dirty="0">
              <a:latin typeface="Helvetica" pitchFamily="2" charset="0"/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endParaRPr lang="en-GB" sz="2400" dirty="0">
              <a:latin typeface="Helvetica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C815C98-769D-4C59-A757-17F632AEA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17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Тест </a:t>
            </a:r>
            <a:r>
              <a:rPr lang="ru-RU" b="1" dirty="0" smtClean="0">
                <a:latin typeface="Helvetica" pitchFamily="2" charset="0"/>
              </a:rPr>
              <a:t>«Приседание </a:t>
            </a:r>
            <a:r>
              <a:rPr lang="ru-RU" b="1" dirty="0">
                <a:latin typeface="Helvetica" pitchFamily="2" charset="0"/>
              </a:rPr>
              <a:t>с палкой над </a:t>
            </a:r>
            <a:r>
              <a:rPr lang="ru-RU" b="1" dirty="0" smtClean="0">
                <a:latin typeface="Helvetica" pitchFamily="2" charset="0"/>
              </a:rPr>
              <a:t>головой» </a:t>
            </a:r>
            <a:endParaRPr lang="en-US" b="1" dirty="0">
              <a:latin typeface="Helvetica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485991"/>
            <a:ext cx="5640978" cy="494093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ru-RU" b="1" u="sng" dirty="0">
                <a:latin typeface="Helvetica" pitchFamily="2" charset="0"/>
              </a:rPr>
              <a:t>Установки</a:t>
            </a:r>
            <a:r>
              <a:rPr lang="en-GB" b="1" u="sng" dirty="0">
                <a:latin typeface="Helvetica" pitchFamily="2" charset="0"/>
              </a:rPr>
              <a:t>  </a:t>
            </a:r>
            <a:endParaRPr lang="en-GB" dirty="0">
              <a:latin typeface="Helvetica" pitchFamily="2" charset="0"/>
            </a:endParaRPr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dirty="0">
                <a:latin typeface="Helvetica" pitchFamily="2" charset="0"/>
              </a:rPr>
              <a:t>Игрок стоит, </a:t>
            </a:r>
            <a:r>
              <a:rPr lang="ru-RU" dirty="0" smtClean="0">
                <a:latin typeface="Helvetica" pitchFamily="2" charset="0"/>
              </a:rPr>
              <a:t>стопы параллельны и </a:t>
            </a:r>
            <a:r>
              <a:rPr lang="ru-RU" dirty="0">
                <a:latin typeface="Helvetica" pitchFamily="2" charset="0"/>
              </a:rPr>
              <a:t>на удобном расстоянии (примерно между бедрами и шириной плеч).</a:t>
            </a:r>
            <a:endParaRPr lang="en-GB" dirty="0">
              <a:latin typeface="Helvetica" pitchFamily="2" charset="0"/>
            </a:endParaRPr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" pitchFamily="2" charset="0"/>
              </a:rPr>
              <a:t>Тренер </a:t>
            </a:r>
            <a:r>
              <a:rPr lang="ru-RU" dirty="0">
                <a:latin typeface="Helvetica" pitchFamily="2" charset="0"/>
              </a:rPr>
              <a:t>должен замечать и корректировать положение </a:t>
            </a:r>
            <a:r>
              <a:rPr lang="ru-RU" dirty="0" smtClean="0">
                <a:latin typeface="Helvetica" pitchFamily="2" charset="0"/>
              </a:rPr>
              <a:t>стоп, </a:t>
            </a:r>
            <a:r>
              <a:rPr lang="ru-RU" dirty="0">
                <a:latin typeface="Helvetica" pitchFamily="2" charset="0"/>
              </a:rPr>
              <a:t>если они разворачиваются наружу или </a:t>
            </a:r>
            <a:r>
              <a:rPr lang="ru-RU" dirty="0" smtClean="0">
                <a:latin typeface="Helvetica" pitchFamily="2" charset="0"/>
              </a:rPr>
              <a:t>вовнутрь </a:t>
            </a:r>
            <a:r>
              <a:rPr lang="ru-RU" dirty="0" smtClean="0">
                <a:latin typeface="Helvetica" pitchFamily="2" charset="0"/>
              </a:rPr>
              <a:t>– даже если </a:t>
            </a:r>
            <a:r>
              <a:rPr lang="ru-RU" dirty="0">
                <a:latin typeface="Helvetica" pitchFamily="2" charset="0"/>
              </a:rPr>
              <a:t>эти движения </a:t>
            </a:r>
            <a:r>
              <a:rPr lang="ru-RU" dirty="0" smtClean="0">
                <a:latin typeface="Helvetica" pitchFamily="2" charset="0"/>
              </a:rPr>
              <a:t>небольшие. </a:t>
            </a:r>
            <a:endParaRPr lang="en-GB" dirty="0">
              <a:latin typeface="Helvetica" pitchFamily="2" charset="0"/>
            </a:endParaRPr>
          </a:p>
          <a:p>
            <a:pPr marL="380990" indent="-38099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Helvetica" pitchFamily="2" charset="0"/>
              </a:rPr>
              <a:t>Всегда возвращаться </a:t>
            </a:r>
            <a:r>
              <a:rPr lang="ru-RU" dirty="0">
                <a:latin typeface="Helvetica" pitchFamily="2" charset="0"/>
              </a:rPr>
              <a:t>в эту позицию перед </a:t>
            </a:r>
            <a:r>
              <a:rPr lang="ru-RU" dirty="0" smtClean="0">
                <a:latin typeface="Helvetica" pitchFamily="2" charset="0"/>
              </a:rPr>
              <a:t>следующим </a:t>
            </a:r>
            <a:r>
              <a:rPr lang="ru-RU" dirty="0">
                <a:latin typeface="Helvetica" pitchFamily="2" charset="0"/>
              </a:rPr>
              <a:t>повторением. 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Content Placeholder 4" descr="A picture containing man, person, standing, wearing&#10;&#10;Description automatically generated">
            <a:extLst>
              <a:ext uri="{FF2B5EF4-FFF2-40B4-BE49-F238E27FC236}">
                <a16:creationId xmlns:a16="http://schemas.microsoft.com/office/drawing/2014/main" xmlns="" id="{234448EF-8DBE-4AA6-8CBD-7514AB393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5982" y="2200253"/>
            <a:ext cx="4432050" cy="399154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B9246A3-5A0D-4035-BA36-3454AF294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520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199" y="1459864"/>
            <a:ext cx="7561218" cy="51760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b="1" u="sng" dirty="0">
                <a:latin typeface="Helvetica" pitchFamily="2" charset="0"/>
              </a:rPr>
              <a:t>Установки</a:t>
            </a:r>
            <a:endParaRPr lang="en-US" b="1" u="sng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elvetica" pitchFamily="2" charset="0"/>
              </a:rPr>
              <a:t>Палка располагается на </a:t>
            </a:r>
            <a:r>
              <a:rPr lang="ru-RU" sz="2400" dirty="0" smtClean="0">
                <a:latin typeface="Helvetica" pitchFamily="2" charset="0"/>
              </a:rPr>
              <a:t>макушке </a:t>
            </a:r>
            <a:r>
              <a:rPr lang="ru-RU" sz="2400" dirty="0">
                <a:latin typeface="Helvetica" pitchFamily="2" charset="0"/>
              </a:rPr>
              <a:t>головы </a:t>
            </a:r>
            <a:r>
              <a:rPr lang="ru-RU" sz="2400" dirty="0" smtClean="0">
                <a:latin typeface="Helvetica" pitchFamily="2" charset="0"/>
              </a:rPr>
              <a:t>игрока.</a:t>
            </a:r>
            <a:endParaRPr lang="en-GB" sz="24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Helvetica" pitchFamily="2" charset="0"/>
              </a:rPr>
              <a:t>В этом положении руки располагаются так, чтобы угол в локтевых суставах был максимально </a:t>
            </a:r>
            <a:r>
              <a:rPr lang="ru-RU" sz="2400" dirty="0" smtClean="0">
                <a:latin typeface="Helvetica" pitchFamily="2" charset="0"/>
              </a:rPr>
              <a:t>близок </a:t>
            </a:r>
            <a:r>
              <a:rPr lang="ru-RU" sz="2400" dirty="0">
                <a:latin typeface="Helvetica" pitchFamily="2" charset="0"/>
              </a:rPr>
              <a:t>к </a:t>
            </a:r>
            <a:r>
              <a:rPr lang="ru-RU" sz="2400" dirty="0" smtClean="0">
                <a:latin typeface="Helvetica" pitchFamily="2" charset="0"/>
              </a:rPr>
              <a:t>90 градусам. </a:t>
            </a:r>
            <a:endParaRPr lang="en-IE" sz="24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" pitchFamily="2" charset="0"/>
              </a:rPr>
              <a:t>После </a:t>
            </a:r>
            <a:r>
              <a:rPr lang="ru-RU" sz="2400" dirty="0">
                <a:latin typeface="Helvetica" pitchFamily="2" charset="0"/>
              </a:rPr>
              <a:t>установки рук в правильное положение игрока просят поднять руки над </a:t>
            </a:r>
            <a:r>
              <a:rPr lang="ru-RU" sz="2400" dirty="0" smtClean="0">
                <a:latin typeface="Helvetica" pitchFamily="2" charset="0"/>
              </a:rPr>
              <a:t>головой, локтевые </a:t>
            </a:r>
            <a:r>
              <a:rPr lang="ru-RU" sz="2400" dirty="0">
                <a:latin typeface="Helvetica" pitchFamily="2" charset="0"/>
              </a:rPr>
              <a:t>суставы полностью разогнуты. </a:t>
            </a:r>
            <a:endParaRPr lang="en-GB" sz="24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Helvetica" pitchFamily="2" charset="0"/>
              </a:rPr>
              <a:t>Сейчас </a:t>
            </a:r>
            <a:r>
              <a:rPr lang="ru-RU" sz="2400" dirty="0">
                <a:latin typeface="Helvetica" pitchFamily="2" charset="0"/>
              </a:rPr>
              <a:t>игрок находится в стартовой позиции и готов начать тест </a:t>
            </a:r>
            <a:r>
              <a:rPr lang="ru-RU" sz="2400" dirty="0" smtClean="0">
                <a:latin typeface="Helvetica" pitchFamily="2" charset="0"/>
              </a:rPr>
              <a:t>«Приседание </a:t>
            </a:r>
            <a:r>
              <a:rPr lang="ru-RU" sz="2400" dirty="0">
                <a:latin typeface="Helvetica" pitchFamily="2" charset="0"/>
              </a:rPr>
              <a:t>с палкой над </a:t>
            </a:r>
            <a:r>
              <a:rPr lang="ru-RU" sz="2400" dirty="0" smtClean="0">
                <a:latin typeface="Helvetica" pitchFamily="2" charset="0"/>
              </a:rPr>
              <a:t>головой». </a:t>
            </a:r>
            <a:endParaRPr lang="en-IE" sz="2400" dirty="0">
              <a:latin typeface="Helvetica" pitchFamily="2" charset="0"/>
            </a:endParaRPr>
          </a:p>
          <a:p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74AC3F1C-A1E2-4A04-9D6F-1B812C382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Picture 4" descr="A picture containing sport, person, racket, ball&#10;&#10;Description automatically generated">
            <a:extLst>
              <a:ext uri="{FF2B5EF4-FFF2-40B4-BE49-F238E27FC236}">
                <a16:creationId xmlns:a16="http://schemas.microsoft.com/office/drawing/2014/main" xmlns="" id="{6879E058-E8D5-4A05-AABF-35589C795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2926" y="1400969"/>
            <a:ext cx="2155579" cy="2600325"/>
          </a:xfrm>
          <a:prstGeom prst="rect">
            <a:avLst/>
          </a:prstGeom>
        </p:spPr>
      </p:pic>
      <p:pic>
        <p:nvPicPr>
          <p:cNvPr id="11" name="Picture 10" descr="A picture containing sport, person, racket, ball&#10;&#10;Description automatically generated">
            <a:extLst>
              <a:ext uri="{FF2B5EF4-FFF2-40B4-BE49-F238E27FC236}">
                <a16:creationId xmlns:a16="http://schemas.microsoft.com/office/drawing/2014/main" xmlns="" id="{695FCD5F-D534-474C-B774-64A27F3D85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9863" y="4081492"/>
            <a:ext cx="2159328" cy="259712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Тест </a:t>
            </a:r>
            <a:r>
              <a:rPr lang="ru-RU" b="1" dirty="0" smtClean="0">
                <a:latin typeface="Helvetica" pitchFamily="2" charset="0"/>
              </a:rPr>
              <a:t>«Приседание </a:t>
            </a:r>
            <a:r>
              <a:rPr lang="ru-RU" b="1" dirty="0">
                <a:latin typeface="Helvetica" pitchFamily="2" charset="0"/>
              </a:rPr>
              <a:t>с палкой над </a:t>
            </a:r>
            <a:r>
              <a:rPr lang="ru-RU" b="1" dirty="0" smtClean="0">
                <a:latin typeface="Helvetica" pitchFamily="2" charset="0"/>
              </a:rPr>
              <a:t>головой» </a:t>
            </a:r>
            <a:endParaRPr 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1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966651" y="1681932"/>
            <a:ext cx="10646229" cy="5176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600" dirty="0">
                <a:latin typeface="Helvetica" pitchFamily="2" charset="0"/>
              </a:rPr>
              <a:t>Тренер дает своим игрокам следующие </a:t>
            </a:r>
            <a:r>
              <a:rPr lang="ru-RU" sz="2600" dirty="0" smtClean="0">
                <a:latin typeface="Helvetica" pitchFamily="2" charset="0"/>
              </a:rPr>
              <a:t>инструкции </a:t>
            </a:r>
            <a:r>
              <a:rPr lang="ru-RU" sz="2600" dirty="0">
                <a:latin typeface="Helvetica" pitchFamily="2" charset="0"/>
              </a:rPr>
              <a:t>по мере того, </a:t>
            </a:r>
            <a:r>
              <a:rPr lang="ru-RU" sz="2600" dirty="0" smtClean="0">
                <a:latin typeface="Helvetica" pitchFamily="2" charset="0"/>
              </a:rPr>
              <a:t>как они </a:t>
            </a:r>
            <a:r>
              <a:rPr lang="ru-RU" sz="2600" dirty="0">
                <a:latin typeface="Helvetica" pitchFamily="2" charset="0"/>
              </a:rPr>
              <a:t>выполняют тест</a:t>
            </a:r>
            <a:r>
              <a:rPr lang="ru-RU" sz="2600" dirty="0" smtClean="0">
                <a:latin typeface="Helvetica" pitchFamily="2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GB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Helvetica" pitchFamily="2" charset="0"/>
              </a:rPr>
              <a:t>Приседать </a:t>
            </a:r>
            <a:r>
              <a:rPr lang="ru-RU" sz="2600" dirty="0">
                <a:latin typeface="Helvetica" pitchFamily="2" charset="0"/>
              </a:rPr>
              <a:t>так </a:t>
            </a:r>
            <a:r>
              <a:rPr lang="ru-RU" sz="2600" dirty="0" smtClean="0">
                <a:latin typeface="Helvetica" pitchFamily="2" charset="0"/>
              </a:rPr>
              <a:t>медленно, как </a:t>
            </a:r>
            <a:r>
              <a:rPr lang="ru-RU" sz="2600" dirty="0">
                <a:latin typeface="Helvetica" pitchFamily="2" charset="0"/>
              </a:rPr>
              <a:t>это </a:t>
            </a:r>
            <a:r>
              <a:rPr lang="ru-RU" sz="2600" dirty="0" smtClean="0">
                <a:latin typeface="Helvetica" pitchFamily="2" charset="0"/>
              </a:rPr>
              <a:t>возможно;</a:t>
            </a:r>
            <a:endParaRPr lang="en-IE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Helvetica" pitchFamily="2" charset="0"/>
              </a:rPr>
              <a:t>Двигаться </a:t>
            </a:r>
            <a:r>
              <a:rPr lang="ru-RU" sz="2600" dirty="0">
                <a:latin typeface="Helvetica" pitchFamily="2" charset="0"/>
              </a:rPr>
              <a:t>медленно и </a:t>
            </a:r>
            <a:r>
              <a:rPr lang="ru-RU" sz="2600" dirty="0" smtClean="0">
                <a:latin typeface="Helvetica" pitchFamily="2" charset="0"/>
              </a:rPr>
              <a:t>подконтрольно; </a:t>
            </a:r>
            <a:endParaRPr lang="en-IE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Helvetica" pitchFamily="2" charset="0"/>
              </a:rPr>
              <a:t>Держать </a:t>
            </a:r>
            <a:r>
              <a:rPr lang="ru-RU" sz="2600" dirty="0">
                <a:latin typeface="Helvetica" pitchFamily="2" charset="0"/>
              </a:rPr>
              <a:t>руки вытянутыми над головой, верхняя часть туловища сохраняет вертикальное положение на протяжении всего </a:t>
            </a:r>
            <a:r>
              <a:rPr lang="ru-RU" sz="2600" dirty="0" smtClean="0">
                <a:latin typeface="Helvetica" pitchFamily="2" charset="0"/>
              </a:rPr>
              <a:t>движения;</a:t>
            </a:r>
            <a:endParaRPr lang="en-IE" sz="2600" dirty="0">
              <a:latin typeface="Helvetica" pitchFamily="2" charset="0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Helvetica" pitchFamily="2" charset="0"/>
              </a:rPr>
              <a:t>Выполнить </a:t>
            </a:r>
            <a:r>
              <a:rPr lang="ru-RU" sz="2600" dirty="0">
                <a:latin typeface="Helvetica" pitchFamily="2" charset="0"/>
              </a:rPr>
              <a:t>4 </a:t>
            </a:r>
            <a:r>
              <a:rPr lang="ru-RU" sz="2600" dirty="0" smtClean="0">
                <a:latin typeface="Helvetica" pitchFamily="2" charset="0"/>
              </a:rPr>
              <a:t>повторения.</a:t>
            </a:r>
            <a:endParaRPr lang="en-IE" sz="2600" dirty="0"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3C6223AD-16B0-4181-BC8D-C24A62F2D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/>
          <a:p>
            <a:r>
              <a:rPr lang="ru-RU" b="1" dirty="0">
                <a:latin typeface="Helvetica" pitchFamily="2" charset="0"/>
              </a:rPr>
              <a:t>Тест </a:t>
            </a:r>
            <a:r>
              <a:rPr lang="ru-RU" b="1" dirty="0" smtClean="0">
                <a:latin typeface="Helvetica" pitchFamily="2" charset="0"/>
              </a:rPr>
              <a:t>«Приседание </a:t>
            </a:r>
            <a:r>
              <a:rPr lang="ru-RU" b="1" dirty="0">
                <a:latin typeface="Helvetica" pitchFamily="2" charset="0"/>
              </a:rPr>
              <a:t>с палкой над </a:t>
            </a:r>
            <a:r>
              <a:rPr lang="ru-RU" b="1" dirty="0" smtClean="0">
                <a:latin typeface="Helvetica" pitchFamily="2" charset="0"/>
              </a:rPr>
              <a:t>головой» </a:t>
            </a:r>
            <a:endParaRPr lang="en-US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8068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8-Template-WR-PPT-1_small" id="{4C6D8F33-0F65-42E9-94C2-F93F5FEEF54B}" vid="{D2C443B8-94FB-47B7-986F-4233922A86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2018-Template-WR-PPT-1_small (4)</Template>
  <TotalTime>361</TotalTime>
  <Words>571</Words>
  <Application>Microsoft Office PowerPoint</Application>
  <PresentationFormat>Произвольный</PresentationFormat>
  <Paragraphs>97</Paragraphs>
  <Slides>15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Helvetica</vt:lpstr>
      <vt:lpstr>ＭＳ Ｐゴシック</vt:lpstr>
      <vt:lpstr>Arial Black</vt:lpstr>
      <vt:lpstr>Office Theme</vt:lpstr>
      <vt:lpstr>Уровень 1 - Кондиции в регби: Взрослые </vt:lpstr>
      <vt:lpstr>Растопим лед </vt:lpstr>
      <vt:lpstr>Цели и конечные результаты </vt:lpstr>
      <vt:lpstr>Структура семинара </vt:lpstr>
      <vt:lpstr>Функциональное тестирование</vt:lpstr>
      <vt:lpstr>Функциональное тестирование</vt:lpstr>
      <vt:lpstr>Тест «Приседание с палкой над головой» </vt:lpstr>
      <vt:lpstr>Тест «Приседание с палкой над головой» </vt:lpstr>
      <vt:lpstr>Тест «Приседание с палкой над головой» </vt:lpstr>
      <vt:lpstr>Тест «Приседание с палкой над головой» </vt:lpstr>
      <vt:lpstr>Общие ошибки в движении</vt:lpstr>
      <vt:lpstr>Общие ошибки в движении</vt:lpstr>
      <vt:lpstr>Последующие тесты</vt:lpstr>
      <vt:lpstr>Последующие тесты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Admin</cp:lastModifiedBy>
  <cp:revision>33</cp:revision>
  <dcterms:created xsi:type="dcterms:W3CDTF">2020-04-07T14:04:19Z</dcterms:created>
  <dcterms:modified xsi:type="dcterms:W3CDTF">2022-05-20T13:01:53Z</dcterms:modified>
</cp:coreProperties>
</file>